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3"/>
    </p:embeddedFont>
    <p:embeddedFont>
      <p:font typeface="Imprint MT Shadow" panose="04020605060303030202" pitchFamily="82" charset="0"/>
      <p:regular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lack" panose="020F0502020204030203" pitchFamily="34" charset="0"/>
      <p:bold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tm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tm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s74515/PeopleCounter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github.com/swatijha2496/FACE-RECOGNITION-USING-OPENCV-IN-PYTHON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95023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755707"/>
            <a:ext cx="63599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Name:</a:t>
            </a:r>
            <a:r>
              <a:rPr lang="en" sz="24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STAR TECHIES</a:t>
            </a:r>
            <a:endParaRPr sz="24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59940" y="3309675"/>
            <a:ext cx="5559879" cy="28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</a:t>
            </a:r>
            <a:r>
              <a:rPr lang="en" sz="1600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en" sz="16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Shift the ctrl to us,we will alt the world!!!!!!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COLLEGE NAME:</a:t>
            </a:r>
            <a:r>
              <a:rPr lang="en-IN" sz="160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ST.JOSEPH’S INSTITUTE OF TECHNOLOGY</a:t>
            </a:r>
            <a:endParaRPr sz="160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A092C3-CE3D-4DC7-5538-F7BEF1C24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7" t="16562" r="54104" b="67939"/>
          <a:stretch/>
        </p:blipFill>
        <p:spPr>
          <a:xfrm>
            <a:off x="148213" y="1715552"/>
            <a:ext cx="5040637" cy="98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Problem Statement?</a:t>
            </a:r>
            <a:endParaRPr sz="2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536029" y="961888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</a:t>
            </a:r>
            <a:r>
              <a:rPr lang="en" sz="1400" b="0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reduce the service problems in the bank , this domain is a much  needed technology to solve this complication.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this  technique the security and standardizations of the bank can be made better.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it easily deals with customers’ emotions, this technique would be highly beneficial to both bank and the customers.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Most of the models are trying to solve </a:t>
            </a:r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emotion detection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problem but we can be more accurate  which will improve the service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 dirty="0"/>
          </a:p>
        </p:txBody>
      </p:sp>
      <p:sp>
        <p:nvSpPr>
          <p:cNvPr id="354" name="Google Shape;354;p3"/>
          <p:cNvSpPr txBox="1"/>
          <p:nvPr/>
        </p:nvSpPr>
        <p:spPr>
          <a:xfrm>
            <a:off x="512375" y="734786"/>
            <a:ext cx="8238600" cy="38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customer covers his/her face , then t</a:t>
            </a:r>
            <a:r>
              <a:rPr lang="en-US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 accuracy of th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 detection becomes to a lesser degree.</a:t>
            </a:r>
          </a:p>
          <a:p>
            <a:pPr marL="285750" lvl="0" indent="-285750">
              <a:lnSpc>
                <a:spcPct val="115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But we assure that this flaw will soon be sorted out by us 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are currently not dealing with the process of differentiating gender among the people , we will soon work on it  and fix it.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The advertiser (Bank of Baroda) would be the early adopter of our model.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Our project would also be helpful to all sectors that is in need of 24*7 CCTV surveillance.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-US"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80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452700" y="8646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Many video analytics model has provided various solutions for this problem statement.</a:t>
            </a:r>
            <a:endParaRPr lang="en" sz="1800" dirty="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establishments t</a:t>
            </a:r>
            <a:r>
              <a:rPr lang="en-I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ha</a:t>
            </a: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 are competitive to us have previously put forth the way of solving the problem.They are: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 Software as a Service (Saas)-based facial recognition engines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Self-Hosted REST API solution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Ageitgey/face_recognition</a:t>
            </a:r>
            <a:endParaRPr lang="en" sz="1800" dirty="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80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4" y="1299808"/>
            <a:ext cx="8280000" cy="39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600" dirty="0">
                <a:solidFill>
                  <a:srgbClr val="FF0000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FF0000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FF0000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At first,we are planning to train our system using Machine Learning Algorithm (MLA) and Artificial Intelligence(AI).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We are using TOOLS like :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              	OpenCV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                COMPUTER VISION API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	GOOGLE CORALS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Later,We will be training our model with Microsoft Azure AI Fundamental – Machine Learning Resources to magnify the accuracy of the model.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73479" y="-89806"/>
            <a:ext cx="8341403" cy="529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Any Supporting Functional Documents</a:t>
            </a:r>
            <a:br>
              <a:rPr lang="en" sz="2000" dirty="0"/>
            </a:br>
            <a:br>
              <a:rPr lang="en" sz="2000" dirty="0"/>
            </a:br>
            <a:r>
              <a:rPr lang="en-US" sz="1600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  <a:br>
              <a:rPr lang="en-US" sz="2000" b="1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2000" dirty="0"/>
            </a:br>
            <a:endParaRPr sz="20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D734560-A2BB-51DB-65F0-CC677A7A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5" t="29968" r="37286" b="37778"/>
          <a:stretch/>
        </p:blipFill>
        <p:spPr>
          <a:xfrm>
            <a:off x="210421" y="1106994"/>
            <a:ext cx="894825" cy="81464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003BC-3498-46E0-AC42-7537B6580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6" t="42794" r="46713" b="19365"/>
          <a:stretch/>
        </p:blipFill>
        <p:spPr>
          <a:xfrm>
            <a:off x="1617795" y="1106107"/>
            <a:ext cx="1411280" cy="80259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76B9257-7647-0F84-C9B7-94A87BEA5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1060772" y="1438521"/>
            <a:ext cx="552722" cy="16121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278F3E9-C1A1-0BEC-66FC-E7E253C42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33653" y="1060758"/>
            <a:ext cx="552722" cy="16121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6FCEBB86-A395-910F-4F77-2201BD75F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238812"/>
            <a:ext cx="552722" cy="161210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993E590E-9808-D296-73D1-EBB62EA51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433711"/>
            <a:ext cx="552722" cy="16121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9ABD4B98-62E0-4EF4-026A-69884D4853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20703" b="61445"/>
          <a:stretch/>
        </p:blipFill>
        <p:spPr>
          <a:xfrm>
            <a:off x="3034601" y="1393502"/>
            <a:ext cx="587058" cy="230120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D74D3A7F-611B-EE9F-5F45-01AFBC085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615365"/>
            <a:ext cx="552722" cy="161210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E520474E-5563-AA48-D37A-44C8AAA56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33653" y="1806486"/>
            <a:ext cx="552722" cy="16121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1ED58F-F41B-7382-FEC6-9F38B22D6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442" t="27219" r="18708" b="56848"/>
          <a:stretch/>
        </p:blipFill>
        <p:spPr>
          <a:xfrm>
            <a:off x="3633653" y="1067584"/>
            <a:ext cx="77735" cy="819507"/>
          </a:xfrm>
          <a:prstGeom prst="rect">
            <a:avLst/>
          </a:prstGeom>
        </p:spPr>
      </p:pic>
      <p:pic>
        <p:nvPicPr>
          <p:cNvPr id="45" name="Picture 44" descr="Graphical user interface&#10;&#10;Description automatically generated">
            <a:extLst>
              <a:ext uri="{FF2B5EF4-FFF2-40B4-BE49-F238E27FC236}">
                <a16:creationId xmlns:a16="http://schemas.microsoft.com/office/drawing/2014/main" id="{34F91887-D623-DFAF-DFFD-B9E7B28962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67" t="27219" r="10588" b="17386"/>
          <a:stretch/>
        </p:blipFill>
        <p:spPr>
          <a:xfrm rot="10800000" flipV="1">
            <a:off x="4849249" y="1002708"/>
            <a:ext cx="216755" cy="2141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4EB6CF9-9272-AC2B-5934-388C10356134}"/>
              </a:ext>
            </a:extLst>
          </p:cNvPr>
          <p:cNvSpPr txBox="1"/>
          <p:nvPr/>
        </p:nvSpPr>
        <p:spPr>
          <a:xfrm>
            <a:off x="4114326" y="996947"/>
            <a:ext cx="1077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SMILE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9B125-F311-5CB2-7496-688921DB0017}"/>
              </a:ext>
            </a:extLst>
          </p:cNvPr>
          <p:cNvSpPr txBox="1"/>
          <p:nvPr/>
        </p:nvSpPr>
        <p:spPr>
          <a:xfrm>
            <a:off x="4114326" y="1176920"/>
            <a:ext cx="141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3C7DA-6FF5-B0A0-EF78-A372D67C9E32}"/>
              </a:ext>
            </a:extLst>
          </p:cNvPr>
          <p:cNvSpPr txBox="1"/>
          <p:nvPr/>
        </p:nvSpPr>
        <p:spPr>
          <a:xfrm flipH="1">
            <a:off x="4114326" y="1365237"/>
            <a:ext cx="2235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SURPRISED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91F2FA-82C7-8147-19C0-1E89746519E4}"/>
              </a:ext>
            </a:extLst>
          </p:cNvPr>
          <p:cNvSpPr txBox="1"/>
          <p:nvPr/>
        </p:nvSpPr>
        <p:spPr>
          <a:xfrm>
            <a:off x="4123434" y="1540611"/>
            <a:ext cx="108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935F52-A222-5FF2-628F-B58834879ACA}"/>
              </a:ext>
            </a:extLst>
          </p:cNvPr>
          <p:cNvSpPr txBox="1"/>
          <p:nvPr/>
        </p:nvSpPr>
        <p:spPr>
          <a:xfrm flipH="1">
            <a:off x="4139003" y="1714943"/>
            <a:ext cx="1394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  <a:endParaRPr lang="en-IN" dirty="0"/>
          </a:p>
        </p:txBody>
      </p:sp>
      <p:pic>
        <p:nvPicPr>
          <p:cNvPr id="52" name="Picture 5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64E55-2397-0895-3F2A-F98057A49C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963" t="64706" r="40073" b="19550"/>
          <a:stretch/>
        </p:blipFill>
        <p:spPr>
          <a:xfrm>
            <a:off x="5274899" y="1414016"/>
            <a:ext cx="227951" cy="225220"/>
          </a:xfrm>
          <a:prstGeom prst="rect">
            <a:avLst/>
          </a:prstGeom>
        </p:spPr>
      </p:pic>
      <p:pic>
        <p:nvPicPr>
          <p:cNvPr id="54" name="Picture 53" descr="Graphical user interface&#10;&#10;Description automatically generated">
            <a:extLst>
              <a:ext uri="{FF2B5EF4-FFF2-40B4-BE49-F238E27FC236}">
                <a16:creationId xmlns:a16="http://schemas.microsoft.com/office/drawing/2014/main" id="{9AFC7D15-33C5-0D47-78D4-54ACE8D1CF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170" t="32390" r="10956" b="14565"/>
          <a:stretch/>
        </p:blipFill>
        <p:spPr>
          <a:xfrm>
            <a:off x="4584649" y="1600951"/>
            <a:ext cx="188615" cy="182286"/>
          </a:xfrm>
          <a:prstGeom prst="rect">
            <a:avLst/>
          </a:prstGeom>
        </p:spPr>
      </p:pic>
      <p:pic>
        <p:nvPicPr>
          <p:cNvPr id="56" name="Picture 5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E246BA-6EC3-5AC0-BE4F-E7E852BE95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544" t="40916" r="40221" b="44052"/>
          <a:stretch/>
        </p:blipFill>
        <p:spPr>
          <a:xfrm>
            <a:off x="4877378" y="1783276"/>
            <a:ext cx="194498" cy="199697"/>
          </a:xfrm>
          <a:prstGeom prst="rect">
            <a:avLst/>
          </a:prstGeom>
        </p:spPr>
      </p:pic>
      <p:pic>
        <p:nvPicPr>
          <p:cNvPr id="322" name="Picture 321" descr="Shape, icon, arrow&#10;&#10;Description automatically generated">
            <a:extLst>
              <a:ext uri="{FF2B5EF4-FFF2-40B4-BE49-F238E27FC236}">
                <a16:creationId xmlns:a16="http://schemas.microsoft.com/office/drawing/2014/main" id="{7C016E28-94D3-D60B-F5B0-6A21D566E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677231" y="918022"/>
            <a:ext cx="262131" cy="1245178"/>
          </a:xfrm>
          <a:prstGeom prst="rect">
            <a:avLst/>
          </a:prstGeom>
        </p:spPr>
      </p:pic>
      <p:pic>
        <p:nvPicPr>
          <p:cNvPr id="323" name="Picture 322" descr="Graphical user interface&#10;&#10;Description automatically generated">
            <a:extLst>
              <a:ext uri="{FF2B5EF4-FFF2-40B4-BE49-F238E27FC236}">
                <a16:creationId xmlns:a16="http://schemas.microsoft.com/office/drawing/2014/main" id="{06DEC269-B510-0351-8A86-9C83F1A2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5941311" y="1433073"/>
            <a:ext cx="552722" cy="147195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1E206FE-90C2-6D60-FBD6-BBD06D7C5546}"/>
              </a:ext>
            </a:extLst>
          </p:cNvPr>
          <p:cNvSpPr/>
          <p:nvPr/>
        </p:nvSpPr>
        <p:spPr>
          <a:xfrm>
            <a:off x="6567055" y="1083312"/>
            <a:ext cx="1791014" cy="86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THE </a:t>
            </a:r>
          </a:p>
          <a:p>
            <a:pPr algn="ctr"/>
            <a:r>
              <a:rPr lang="en-US" dirty="0"/>
              <a:t>AI MODEL</a:t>
            </a:r>
            <a:endParaRPr lang="en-IN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D6A1A8F0-FFEE-57BA-5FC1-FDF8EF8CD7F5}"/>
              </a:ext>
            </a:extLst>
          </p:cNvPr>
          <p:cNvSpPr txBox="1"/>
          <p:nvPr/>
        </p:nvSpPr>
        <p:spPr>
          <a:xfrm>
            <a:off x="285776" y="196769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13DA72C-50FB-B952-1F40-0EB93AD7D52D}"/>
              </a:ext>
            </a:extLst>
          </p:cNvPr>
          <p:cNvSpPr txBox="1"/>
          <p:nvPr/>
        </p:nvSpPr>
        <p:spPr>
          <a:xfrm>
            <a:off x="1775457" y="1967696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</a:t>
            </a:r>
            <a:endParaRPr lang="en-IN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0BDC1DC-77BE-428C-1E6E-4AD1A4F154B5}"/>
              </a:ext>
            </a:extLst>
          </p:cNvPr>
          <p:cNvSpPr txBox="1"/>
          <p:nvPr/>
        </p:nvSpPr>
        <p:spPr>
          <a:xfrm>
            <a:off x="3821187" y="2096611"/>
            <a:ext cx="2163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EMOTIONS</a:t>
            </a:r>
            <a:endParaRPr lang="en-IN" dirty="0"/>
          </a:p>
        </p:txBody>
      </p:sp>
      <p:pic>
        <p:nvPicPr>
          <p:cNvPr id="328" name="Picture 327" descr="Graphical user interface&#10;&#10;Description automatically generated">
            <a:extLst>
              <a:ext uri="{FF2B5EF4-FFF2-40B4-BE49-F238E27FC236}">
                <a16:creationId xmlns:a16="http://schemas.microsoft.com/office/drawing/2014/main" id="{B95E7E6F-9609-D674-1DF1-B87F2298AA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 rot="5400000">
            <a:off x="7280940" y="2152537"/>
            <a:ext cx="552722" cy="147195"/>
          </a:xfrm>
          <a:prstGeom prst="rect">
            <a:avLst/>
          </a:prstGeom>
        </p:spPr>
      </p:pic>
      <p:sp>
        <p:nvSpPr>
          <p:cNvPr id="330" name="Rectangle 329">
            <a:extLst>
              <a:ext uri="{FF2B5EF4-FFF2-40B4-BE49-F238E27FC236}">
                <a16:creationId xmlns:a16="http://schemas.microsoft.com/office/drawing/2014/main" id="{A30D89CE-568B-5485-DD9B-EF5E98517FC0}"/>
              </a:ext>
            </a:extLst>
          </p:cNvPr>
          <p:cNvSpPr/>
          <p:nvPr/>
        </p:nvSpPr>
        <p:spPr>
          <a:xfrm>
            <a:off x="6580515" y="2502495"/>
            <a:ext cx="1791014" cy="86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AI MODEL</a:t>
            </a:r>
            <a:endParaRPr lang="en-IN" dirty="0"/>
          </a:p>
        </p:txBody>
      </p:sp>
      <p:pic>
        <p:nvPicPr>
          <p:cNvPr id="334" name="Picture 33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B23AE0-EB7F-2311-BA1B-EC81C846B3C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645" t="36515" r="14711" b="34587"/>
          <a:stretch/>
        </p:blipFill>
        <p:spPr>
          <a:xfrm>
            <a:off x="1008373" y="3543770"/>
            <a:ext cx="894825" cy="1150318"/>
          </a:xfrm>
          <a:prstGeom prst="rect">
            <a:avLst/>
          </a:prstGeom>
        </p:spPr>
      </p:pic>
      <p:pic>
        <p:nvPicPr>
          <p:cNvPr id="335" name="Picture 334" descr="Graphical user interface&#10;&#10;Description automatically generated">
            <a:extLst>
              <a:ext uri="{FF2B5EF4-FFF2-40B4-BE49-F238E27FC236}">
                <a16:creationId xmlns:a16="http://schemas.microsoft.com/office/drawing/2014/main" id="{78809277-7C5C-1623-2FCA-1018A09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5" t="29968" r="37286" b="37778"/>
          <a:stretch/>
        </p:blipFill>
        <p:spPr>
          <a:xfrm>
            <a:off x="3020048" y="3638587"/>
            <a:ext cx="1055239" cy="960684"/>
          </a:xfrm>
          <a:prstGeom prst="rect">
            <a:avLst/>
          </a:prstGeom>
        </p:spPr>
      </p:pic>
      <p:pic>
        <p:nvPicPr>
          <p:cNvPr id="336" name="Picture 3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EEEE7B-BEBF-B3A0-9AE4-E1AAD720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6" t="42794" r="46713" b="19365"/>
          <a:stretch/>
        </p:blipFill>
        <p:spPr>
          <a:xfrm>
            <a:off x="5145592" y="3732795"/>
            <a:ext cx="1678975" cy="954838"/>
          </a:xfrm>
          <a:prstGeom prst="rect">
            <a:avLst/>
          </a:prstGeom>
        </p:spPr>
      </p:pic>
      <p:pic>
        <p:nvPicPr>
          <p:cNvPr id="337" name="Picture 336" descr="Graphical user interface&#10;&#10;Description automatically generated">
            <a:extLst>
              <a:ext uri="{FF2B5EF4-FFF2-40B4-BE49-F238E27FC236}">
                <a16:creationId xmlns:a16="http://schemas.microsoft.com/office/drawing/2014/main" id="{521392E4-9801-071B-DF93-4071663D6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1919588" y="4034217"/>
            <a:ext cx="1109487" cy="323599"/>
          </a:xfrm>
          <a:prstGeom prst="rect">
            <a:avLst/>
          </a:prstGeom>
        </p:spPr>
      </p:pic>
      <p:pic>
        <p:nvPicPr>
          <p:cNvPr id="338" name="Picture 337" descr="Graphical user interface&#10;&#10;Description automatically generated">
            <a:extLst>
              <a:ext uri="{FF2B5EF4-FFF2-40B4-BE49-F238E27FC236}">
                <a16:creationId xmlns:a16="http://schemas.microsoft.com/office/drawing/2014/main" id="{AC790827-D1E1-D990-D2EF-6B87487537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4017256" y="4034218"/>
            <a:ext cx="1109487" cy="323599"/>
          </a:xfrm>
          <a:prstGeom prst="rect">
            <a:avLst/>
          </a:prstGeom>
        </p:spPr>
      </p:pic>
      <p:pic>
        <p:nvPicPr>
          <p:cNvPr id="339" name="Picture 338" descr="Graphical user interface&#10;&#10;Description automatically generated">
            <a:extLst>
              <a:ext uri="{FF2B5EF4-FFF2-40B4-BE49-F238E27FC236}">
                <a16:creationId xmlns:a16="http://schemas.microsoft.com/office/drawing/2014/main" id="{4D5AAA1E-0ED9-5959-FA8E-F39BF10C2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32920" r="20798" b="60889"/>
          <a:stretch/>
        </p:blipFill>
        <p:spPr>
          <a:xfrm>
            <a:off x="6960995" y="4186592"/>
            <a:ext cx="633816" cy="204887"/>
          </a:xfrm>
          <a:prstGeom prst="rect">
            <a:avLst/>
          </a:prstGeom>
        </p:spPr>
      </p:pic>
      <p:pic>
        <p:nvPicPr>
          <p:cNvPr id="340" name="Picture 339" descr="Graphical user interface&#10;&#10;Description automatically generated">
            <a:extLst>
              <a:ext uri="{FF2B5EF4-FFF2-40B4-BE49-F238E27FC236}">
                <a16:creationId xmlns:a16="http://schemas.microsoft.com/office/drawing/2014/main" id="{4900472F-977C-A4C2-B96C-A03A3E875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07" t="31998" r="12714" b="60889"/>
          <a:stretch/>
        </p:blipFill>
        <p:spPr>
          <a:xfrm rot="16200000">
            <a:off x="7266775" y="3754949"/>
            <a:ext cx="679256" cy="256898"/>
          </a:xfrm>
          <a:prstGeom prst="rect">
            <a:avLst/>
          </a:prstGeom>
        </p:spPr>
      </p:pic>
      <p:pic>
        <p:nvPicPr>
          <p:cNvPr id="341" name="Picture 340" descr="Graphical user interface&#10;&#10;Description automatically generated">
            <a:extLst>
              <a:ext uri="{FF2B5EF4-FFF2-40B4-BE49-F238E27FC236}">
                <a16:creationId xmlns:a16="http://schemas.microsoft.com/office/drawing/2014/main" id="{A4368971-F320-C83E-71F4-6B71E1FC5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 rot="10800000">
            <a:off x="5388874" y="2786198"/>
            <a:ext cx="1109487" cy="323599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76792DCC-2991-0768-7456-E2C2274682D6}"/>
              </a:ext>
            </a:extLst>
          </p:cNvPr>
          <p:cNvSpPr/>
          <p:nvPr/>
        </p:nvSpPr>
        <p:spPr>
          <a:xfrm>
            <a:off x="3697803" y="2601277"/>
            <a:ext cx="1640674" cy="5813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33AA71E-7D41-00EE-F4C1-DB276CB501FC}"/>
              </a:ext>
            </a:extLst>
          </p:cNvPr>
          <p:cNvSpPr txBox="1"/>
          <p:nvPr/>
        </p:nvSpPr>
        <p:spPr>
          <a:xfrm>
            <a:off x="3175610" y="456750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5A3216A-FFB2-D9AC-70E5-7AF09A2F7641}"/>
              </a:ext>
            </a:extLst>
          </p:cNvPr>
          <p:cNvSpPr txBox="1"/>
          <p:nvPr/>
        </p:nvSpPr>
        <p:spPr>
          <a:xfrm>
            <a:off x="5472727" y="4638580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</a:t>
            </a:r>
            <a:endParaRPr lang="en-IN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E0D708FC-C59A-DF4C-975A-C9644232105E}"/>
              </a:ext>
            </a:extLst>
          </p:cNvPr>
          <p:cNvSpPr txBox="1"/>
          <p:nvPr/>
        </p:nvSpPr>
        <p:spPr>
          <a:xfrm>
            <a:off x="942286" y="4606293"/>
            <a:ext cx="1360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CAM</a:t>
            </a:r>
            <a:endParaRPr lang="en-IN" dirty="0"/>
          </a:p>
        </p:txBody>
      </p:sp>
      <p:pic>
        <p:nvPicPr>
          <p:cNvPr id="347" name="Picture 346" descr="A screenshot of a computer&#10;&#10;Description automatically generated">
            <a:extLst>
              <a:ext uri="{FF2B5EF4-FFF2-40B4-BE49-F238E27FC236}">
                <a16:creationId xmlns:a16="http://schemas.microsoft.com/office/drawing/2014/main" id="{1DDA65C5-1A6D-E90B-3CE3-67D657A006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894" t="37820" r="23874" b="9236"/>
          <a:stretch/>
        </p:blipFill>
        <p:spPr>
          <a:xfrm>
            <a:off x="5049277" y="1223681"/>
            <a:ext cx="220382" cy="217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536029" y="244930"/>
            <a:ext cx="8238600" cy="11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b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</a:br>
            <a:b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  <a:b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050" b="1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369371" y="1417916"/>
            <a:ext cx="8238600" cy="358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hen compared to the other solutions our model can be used by all the sectors including banks which uses the surveillance technology.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will be cost efficient than the existing models.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will be more accurate and high in quality.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is more secure so that the third party company cannot access our datas  which was the big issue faced by Saas.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gives an accuracy upto 99.99% whereas in AGEITGY is it only 99.38%. </a:t>
            </a:r>
            <a:endParaRPr lang="en" sz="16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651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" sz="2000" b="1" dirty="0">
              <a:solidFill>
                <a:srgbClr val="4A45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>
              <a:buSzPts val="2000"/>
            </a:pPr>
            <a:r>
              <a:rPr lang="en" sz="2000" b="1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73FDB-D937-2D89-3402-1E4E9D9AEE1C}"/>
              </a:ext>
            </a:extLst>
          </p:cNvPr>
          <p:cNvSpPr txBox="1"/>
          <p:nvPr/>
        </p:nvSpPr>
        <p:spPr>
          <a:xfrm>
            <a:off x="514349" y="1094014"/>
            <a:ext cx="791935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400"/>
            </a:pPr>
            <a:r>
              <a:rPr lang="en-IN" dirty="0">
                <a:latin typeface="Lato"/>
                <a:ea typeface="Lato"/>
                <a:cs typeface="Lato"/>
                <a:sym typeface="Lato"/>
                <a:hlinkClick r:id="rId3"/>
              </a:rPr>
              <a:t>https://github.com/chs74515/PeopleCounter.git</a:t>
            </a: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IN" dirty="0">
                <a:latin typeface="Lato"/>
                <a:ea typeface="Lato"/>
                <a:cs typeface="Lato"/>
                <a:sym typeface="Lato"/>
                <a:hlinkClick r:id="rId4"/>
              </a:rPr>
              <a:t>https://github.com/swatijha2496/FACE-RECOGNITION-USING-OPENCV-IN-PYTHON.git</a:t>
            </a: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 lvl="0">
              <a:buSzPts val="1400"/>
            </a:pPr>
            <a:endParaRPr lang="en-IN" sz="20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Impact" panose="020B0806030902050204" pitchFamily="34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2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Imprint MT Shadow" panose="04020605060303030202" pitchFamily="82" charset="0"/>
                <a:ea typeface="Lato"/>
                <a:cs typeface="Lato"/>
                <a:sym typeface="Lato"/>
              </a:rPr>
              <a:t>S</a:t>
            </a:r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Imprint MT Shadow" panose="04020605060303030202" pitchFamily="82" charset="0"/>
                <a:ea typeface="Lato"/>
                <a:cs typeface="Lato"/>
                <a:sym typeface="Lato"/>
              </a:rPr>
              <a:t>ample output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078CA-38A9-8EE1-32F3-0AE71DD1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688" y="1939739"/>
            <a:ext cx="4742862" cy="2602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17688" y="909569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br>
              <a:rPr lang="en" sz="3600" dirty="0"/>
            </a:b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239534" y="1400907"/>
            <a:ext cx="3675973" cy="1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MENTOR: Mrs.K.Jaspin,M.E.,(Ph.d).,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                    Assistant Professor/CSE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VINOTHA S – 21CS1251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VIDHYASRI J – 21CS1228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ZAIBA THABASSUM K – 21CS1273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VASITHRA D – 21CS1113</a:t>
            </a:r>
            <a:endParaRPr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665</Words>
  <Application>Microsoft Office PowerPoint</Application>
  <PresentationFormat>On-screen Show (16:9)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Impact</vt:lpstr>
      <vt:lpstr>Wingdings</vt:lpstr>
      <vt:lpstr>Lato Black</vt:lpstr>
      <vt:lpstr>Trebuchet MS</vt:lpstr>
      <vt:lpstr>Imprint MT Shadow</vt:lpstr>
      <vt:lpstr>Times New Roman</vt:lpstr>
      <vt:lpstr>Lato</vt:lpstr>
      <vt:lpstr>Arial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  Present your solution, talk about methodology, architecture &amp; scalability  </vt:lpstr>
      <vt:lpstr>Key Differentiators &amp; Adoption Plan  How is your solution better than alternatives and how do you plan to build adoption?  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Vasi thra</dc:creator>
  <cp:lastModifiedBy>Vasi</cp:lastModifiedBy>
  <cp:revision>11</cp:revision>
  <dcterms:modified xsi:type="dcterms:W3CDTF">2022-09-20T16:19:36Z</dcterms:modified>
</cp:coreProperties>
</file>